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58" r:id="rId6"/>
    <p:sldId id="260" r:id="rId7"/>
    <p:sldId id="261" r:id="rId8"/>
    <p:sldId id="262" r:id="rId9"/>
    <p:sldId id="259" r:id="rId10"/>
    <p:sldId id="263" r:id="rId11"/>
    <p:sldId id="264" r:id="rId12"/>
    <p:sldId id="265" r:id="rId13"/>
    <p:sldId id="270" r:id="rId14"/>
    <p:sldId id="266" r:id="rId15"/>
    <p:sldId id="273" r:id="rId16"/>
    <p:sldId id="268" r:id="rId17"/>
    <p:sldId id="269" r:id="rId1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42D63-AE44-45DE-A991-F096590D32BB}" type="datetimeFigureOut">
              <a:rPr lang="he-IL" smtClean="0"/>
              <a:pPr/>
              <a:t>י"ח/אדר ב/תשפ"ב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1DB99-AF71-45EE-A6C1-BC11193A6EC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.jpe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expert-digital.co.il/alternative-to-swot-analysi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dirty="0"/>
              <a:t>בניית תכנית אסטרטגית לשיווק דיגיטלי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 rtl="1">
              <a:spcBef>
                <a:spcPts val="0"/>
              </a:spcBef>
              <a:spcAft>
                <a:spcPts val="0"/>
              </a:spcAft>
            </a:pPr>
            <a:r>
              <a:rPr lang="he-IL" sz="1800" b="0" i="1" u="none" strike="noStrike" dirty="0">
                <a:solidFill>
                  <a:schemeClr val="tx1"/>
                </a:solidFill>
                <a:effectLst/>
                <a:latin typeface="Rubik"/>
              </a:rPr>
              <a:t>אסטרטגיה היא תכנית כוללת וארוכת טווח לשימוש במשאבים, על מנת להשיג מטרה או מטרות</a:t>
            </a:r>
            <a:endParaRPr lang="he-IL" b="0" dirty="0">
              <a:solidFill>
                <a:schemeClr val="tx1"/>
              </a:solidFill>
              <a:effectLst/>
            </a:endParaRPr>
          </a:p>
          <a:p>
            <a:pPr algn="r" rtl="1">
              <a:spcBef>
                <a:spcPts val="0"/>
              </a:spcBef>
              <a:spcAft>
                <a:spcPts val="0"/>
              </a:spcAft>
            </a:pPr>
            <a:br>
              <a:rPr lang="he-IL" b="0" dirty="0">
                <a:solidFill>
                  <a:schemeClr val="tx1"/>
                </a:solidFill>
                <a:effectLst/>
              </a:rPr>
            </a:br>
            <a:r>
              <a:rPr lang="he-IL" sz="1800" b="0" i="0" u="none" strike="noStrike" dirty="0">
                <a:solidFill>
                  <a:schemeClr val="tx1"/>
                </a:solidFill>
                <a:effectLst/>
                <a:latin typeface="Rubik"/>
              </a:rPr>
              <a:t>לאסטרטגיות מוצלחות יש 4 מאפיינים:</a:t>
            </a:r>
            <a:endParaRPr lang="he-IL" b="0" dirty="0">
              <a:solidFill>
                <a:schemeClr val="tx1"/>
              </a:solidFill>
              <a:effectLst/>
            </a:endParaRP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800" b="0" i="0" u="none" strike="noStrike" dirty="0">
                <a:solidFill>
                  <a:schemeClr val="tx1"/>
                </a:solidFill>
                <a:effectLst/>
                <a:latin typeface="Rubik"/>
              </a:rPr>
              <a:t>מטרות ברורות, עקביות וארוכות טווח</a:t>
            </a: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800" b="0" i="0" u="none" strike="noStrike" dirty="0">
                <a:solidFill>
                  <a:schemeClr val="tx1"/>
                </a:solidFill>
                <a:effectLst/>
                <a:latin typeface="Rubik"/>
              </a:rPr>
              <a:t>הבנה מעמיקה של הסביבה שבה אנחנו פועלים</a:t>
            </a: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800" b="0" i="0" u="none" strike="noStrike" dirty="0">
                <a:solidFill>
                  <a:schemeClr val="tx1"/>
                </a:solidFill>
                <a:effectLst/>
                <a:latin typeface="Rubik"/>
              </a:rPr>
              <a:t>הערכה אובייקטיבית של המשאבים שלנו</a:t>
            </a:r>
          </a:p>
          <a:p>
            <a:pPr algn="r" rtl="1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e-IL" sz="1800" b="0" i="0" u="none" strike="noStrike" dirty="0">
                <a:solidFill>
                  <a:schemeClr val="tx1"/>
                </a:solidFill>
                <a:effectLst/>
                <a:latin typeface="Rubik"/>
              </a:rPr>
              <a:t>יישום אפקטיבי</a:t>
            </a:r>
          </a:p>
          <a:p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79BF879-33B0-4176-B0C1-C23CC79A4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2865912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למה לי?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מה התועלת המרכזית ללקוח?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03C66EA-115A-4DA9-B87F-4315718C8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636"/>
            <a:ext cx="2339752" cy="9953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מתחרים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3 מתחרים (באותו גודל, כמה שלבים יותר גדול, בספירה אחרת – 2 – 3 לקחים מכל אחד)</a:t>
            </a:r>
          </a:p>
          <a:p>
            <a:r>
              <a:rPr lang="en-US" dirty="0"/>
              <a:t>SWOT</a:t>
            </a:r>
            <a:r>
              <a:rPr lang="he-IL" dirty="0"/>
              <a:t> למתחרים</a:t>
            </a:r>
            <a:endParaRPr lang="en-US" dirty="0"/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DD8332B-0785-4A24-8FE5-448A585CC3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636"/>
            <a:ext cx="2339752" cy="9953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המשאבים העומדים לרשותי?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האם הלקוח מוכן לספר לנו מה המשאבים העומדים לרשותו?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C507B57-B551-4A67-99BD-A1EBEC290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1370"/>
            <a:ext cx="2483768" cy="10566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e-IL" dirty="0"/>
              <a:t>הגשר/משפך שיווקי</a:t>
            </a:r>
          </a:p>
        </p:txBody>
      </p:sp>
      <p:cxnSp>
        <p:nvCxnSpPr>
          <p:cNvPr id="5" name="מחבר חץ ישר 4">
            <a:extLst>
              <a:ext uri="{FF2B5EF4-FFF2-40B4-BE49-F238E27FC236}">
                <a16:creationId xmlns:a16="http://schemas.microsoft.com/office/drawing/2014/main" id="{3DE8E1B7-A5F2-4C84-BB72-0F9665FECE1E}"/>
              </a:ext>
            </a:extLst>
          </p:cNvPr>
          <p:cNvCxnSpPr>
            <a:cxnSpLocks/>
          </p:cNvCxnSpPr>
          <p:nvPr/>
        </p:nvCxnSpPr>
        <p:spPr>
          <a:xfrm>
            <a:off x="1547664" y="2254770"/>
            <a:ext cx="2304257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7FD6C823-CA40-45F9-A325-C7A491F9DE5C}"/>
              </a:ext>
            </a:extLst>
          </p:cNvPr>
          <p:cNvCxnSpPr>
            <a:cxnSpLocks/>
          </p:cNvCxnSpPr>
          <p:nvPr/>
        </p:nvCxnSpPr>
        <p:spPr>
          <a:xfrm flipH="1">
            <a:off x="5549280" y="2254770"/>
            <a:ext cx="2047056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869C1D4-8C6D-4EE2-B79B-C8640C42A978}"/>
              </a:ext>
            </a:extLst>
          </p:cNvPr>
          <p:cNvSpPr txBox="1"/>
          <p:nvPr/>
        </p:nvSpPr>
        <p:spPr>
          <a:xfrm>
            <a:off x="3396838" y="2182662"/>
            <a:ext cx="235032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he-IL" b="1" dirty="0"/>
              <a:t>איפה הקהל שלי נמצא?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6038FB-F901-4C12-9D75-5DB3566DF554}"/>
              </a:ext>
            </a:extLst>
          </p:cNvPr>
          <p:cNvSpPr txBox="1"/>
          <p:nvPr/>
        </p:nvSpPr>
        <p:spPr>
          <a:xfrm>
            <a:off x="3131840" y="3277075"/>
            <a:ext cx="318869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/>
              <a:t>איזה תוכן ימשוך את הקהל שלי?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5E2441-C9AB-493E-8EDC-8AC4B3F13F79}"/>
              </a:ext>
            </a:extLst>
          </p:cNvPr>
          <p:cNvSpPr txBox="1"/>
          <p:nvPr/>
        </p:nvSpPr>
        <p:spPr>
          <a:xfrm>
            <a:off x="4012751" y="4392209"/>
            <a:ext cx="137569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1">
            <a:spAutoFit/>
          </a:bodyPr>
          <a:lstStyle/>
          <a:p>
            <a:r>
              <a:rPr lang="he-IL" b="1" dirty="0"/>
              <a:t>סינון המשפך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602FDF-DD1A-4EDF-950F-581C440138A8}"/>
              </a:ext>
            </a:extLst>
          </p:cNvPr>
          <p:cNvSpPr txBox="1"/>
          <p:nvPr/>
        </p:nvSpPr>
        <p:spPr>
          <a:xfrm>
            <a:off x="4123170" y="5656995"/>
            <a:ext cx="1168911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1">
            <a:spAutoFit/>
          </a:bodyPr>
          <a:lstStyle/>
          <a:p>
            <a:r>
              <a:rPr lang="he-IL" b="1" dirty="0"/>
              <a:t>הצעת מכר</a:t>
            </a:r>
          </a:p>
        </p:txBody>
      </p:sp>
      <p:sp>
        <p:nvSpPr>
          <p:cNvPr id="17" name="אליפסה 16">
            <a:extLst>
              <a:ext uri="{FF2B5EF4-FFF2-40B4-BE49-F238E27FC236}">
                <a16:creationId xmlns:a16="http://schemas.microsoft.com/office/drawing/2014/main" id="{3A1E16CC-2260-4693-91FB-E9EEA0866A13}"/>
              </a:ext>
            </a:extLst>
          </p:cNvPr>
          <p:cNvSpPr/>
          <p:nvPr/>
        </p:nvSpPr>
        <p:spPr>
          <a:xfrm>
            <a:off x="2339752" y="1628800"/>
            <a:ext cx="79208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SEO</a:t>
            </a:r>
            <a:endParaRPr lang="he-IL" dirty="0"/>
          </a:p>
        </p:txBody>
      </p:sp>
      <p:sp>
        <p:nvSpPr>
          <p:cNvPr id="18" name="אליפסה 17">
            <a:extLst>
              <a:ext uri="{FF2B5EF4-FFF2-40B4-BE49-F238E27FC236}">
                <a16:creationId xmlns:a16="http://schemas.microsoft.com/office/drawing/2014/main" id="{1737B05D-A403-4C8F-A809-502A8F1243F3}"/>
              </a:ext>
            </a:extLst>
          </p:cNvPr>
          <p:cNvSpPr/>
          <p:nvPr/>
        </p:nvSpPr>
        <p:spPr>
          <a:xfrm>
            <a:off x="3299274" y="1315815"/>
            <a:ext cx="962065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SEM</a:t>
            </a:r>
            <a:endParaRPr lang="he-IL" dirty="0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2A08C956-C9C3-4D6E-A55B-B109AFEB12AD}"/>
              </a:ext>
            </a:extLst>
          </p:cNvPr>
          <p:cNvSpPr/>
          <p:nvPr/>
        </p:nvSpPr>
        <p:spPr>
          <a:xfrm>
            <a:off x="4526723" y="1415035"/>
            <a:ext cx="122259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SOCIAL</a:t>
            </a:r>
            <a:endParaRPr lang="he-IL" dirty="0"/>
          </a:p>
        </p:txBody>
      </p:sp>
      <p:sp>
        <p:nvSpPr>
          <p:cNvPr id="20" name="אליפסה 19">
            <a:extLst>
              <a:ext uri="{FF2B5EF4-FFF2-40B4-BE49-F238E27FC236}">
                <a16:creationId xmlns:a16="http://schemas.microsoft.com/office/drawing/2014/main" id="{59469423-2BAB-45EB-B064-A1CB1349014F}"/>
              </a:ext>
            </a:extLst>
          </p:cNvPr>
          <p:cNvSpPr/>
          <p:nvPr/>
        </p:nvSpPr>
        <p:spPr>
          <a:xfrm>
            <a:off x="6619326" y="1667063"/>
            <a:ext cx="1337050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taboola</a:t>
            </a:r>
            <a:endParaRPr lang="he-IL" dirty="0"/>
          </a:p>
        </p:txBody>
      </p:sp>
      <p:sp>
        <p:nvSpPr>
          <p:cNvPr id="21" name="אליפסה 20">
            <a:extLst>
              <a:ext uri="{FF2B5EF4-FFF2-40B4-BE49-F238E27FC236}">
                <a16:creationId xmlns:a16="http://schemas.microsoft.com/office/drawing/2014/main" id="{154F8CD3-5F3E-4562-A635-08D66B001E78}"/>
              </a:ext>
            </a:extLst>
          </p:cNvPr>
          <p:cNvSpPr/>
          <p:nvPr/>
        </p:nvSpPr>
        <p:spPr>
          <a:xfrm>
            <a:off x="899299" y="1114699"/>
            <a:ext cx="170253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OUTBRAIN</a:t>
            </a:r>
            <a:endParaRPr lang="he-IL" dirty="0"/>
          </a:p>
        </p:txBody>
      </p:sp>
      <p:sp>
        <p:nvSpPr>
          <p:cNvPr id="22" name="אליפסה 21">
            <a:extLst>
              <a:ext uri="{FF2B5EF4-FFF2-40B4-BE49-F238E27FC236}">
                <a16:creationId xmlns:a16="http://schemas.microsoft.com/office/drawing/2014/main" id="{99CCB9BB-DD24-49B6-A6E3-C62F1EFFF13E}"/>
              </a:ext>
            </a:extLst>
          </p:cNvPr>
          <p:cNvSpPr/>
          <p:nvPr/>
        </p:nvSpPr>
        <p:spPr>
          <a:xfrm>
            <a:off x="5704040" y="1128531"/>
            <a:ext cx="17375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err="1"/>
              <a:t>linkedin</a:t>
            </a:r>
            <a:endParaRPr lang="he-IL" dirty="0"/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E053012A-ED48-4092-ADA3-D220A1F3A55A}"/>
              </a:ext>
            </a:extLst>
          </p:cNvPr>
          <p:cNvCxnSpPr/>
          <p:nvPr/>
        </p:nvCxnSpPr>
        <p:spPr>
          <a:xfrm>
            <a:off x="2123728" y="2924944"/>
            <a:ext cx="48965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F24C85C0-D676-4BF7-B1F5-E78042A6C4D4}"/>
              </a:ext>
            </a:extLst>
          </p:cNvPr>
          <p:cNvCxnSpPr/>
          <p:nvPr/>
        </p:nvCxnSpPr>
        <p:spPr>
          <a:xfrm>
            <a:off x="3131840" y="4149080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A52C7D1E-CDBB-4027-88FD-0881E4527F71}"/>
              </a:ext>
            </a:extLst>
          </p:cNvPr>
          <p:cNvCxnSpPr>
            <a:cxnSpLocks/>
          </p:cNvCxnSpPr>
          <p:nvPr/>
        </p:nvCxnSpPr>
        <p:spPr>
          <a:xfrm>
            <a:off x="3780306" y="5229200"/>
            <a:ext cx="19690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גרפיקה 30" descr="עגלת קניות">
            <a:extLst>
              <a:ext uri="{FF2B5EF4-FFF2-40B4-BE49-F238E27FC236}">
                <a16:creationId xmlns:a16="http://schemas.microsoft.com/office/drawing/2014/main" id="{7FB490FE-0055-45CB-8DB3-31833C357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7291" y="5534076"/>
            <a:ext cx="914400" cy="914400"/>
          </a:xfrm>
          <a:prstGeom prst="rect">
            <a:avLst/>
          </a:prstGeom>
        </p:spPr>
      </p:pic>
      <p:pic>
        <p:nvPicPr>
          <p:cNvPr id="33" name="גרפיקה 32" descr="משתמשים">
            <a:extLst>
              <a:ext uri="{FF2B5EF4-FFF2-40B4-BE49-F238E27FC236}">
                <a16:creationId xmlns:a16="http://schemas.microsoft.com/office/drawing/2014/main" id="{823F9682-4E2A-4F10-AA3D-D1A88A83EA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096" y="2047392"/>
            <a:ext cx="914400" cy="914400"/>
          </a:xfrm>
          <a:prstGeom prst="rect">
            <a:avLst/>
          </a:prstGeom>
        </p:spPr>
      </p:pic>
      <p:pic>
        <p:nvPicPr>
          <p:cNvPr id="35" name="גרפיקה 34" descr="פגיעה במטרה">
            <a:extLst>
              <a:ext uri="{FF2B5EF4-FFF2-40B4-BE49-F238E27FC236}">
                <a16:creationId xmlns:a16="http://schemas.microsoft.com/office/drawing/2014/main" id="{C4F6F31D-EC8A-459F-BA74-5E3C613B4B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23728" y="4256885"/>
            <a:ext cx="914400" cy="914400"/>
          </a:xfrm>
          <a:prstGeom prst="rect">
            <a:avLst/>
          </a:prstGeom>
        </p:spPr>
      </p:pic>
      <p:pic>
        <p:nvPicPr>
          <p:cNvPr id="37" name="גרפיקה 36" descr="ראש עם גלגלי שיניים">
            <a:extLst>
              <a:ext uri="{FF2B5EF4-FFF2-40B4-BE49-F238E27FC236}">
                <a16:creationId xmlns:a16="http://schemas.microsoft.com/office/drawing/2014/main" id="{E70F7E1F-A162-4CF3-B637-49E07C178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93366" y="3077360"/>
            <a:ext cx="914400" cy="914400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011E46F0-4460-4E21-9667-9B52DF8796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560"/>
            <a:ext cx="2506824" cy="106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02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הגשר/משפך שיווקי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איך נגיע ללקוח שלא מכיר אותי?</a:t>
            </a:r>
          </a:p>
          <a:p>
            <a:pPr>
              <a:buNone/>
            </a:pPr>
            <a:r>
              <a:rPr lang="he-IL" dirty="0"/>
              <a:t>פילוח, בחירת פלטפורמה, </a:t>
            </a:r>
          </a:p>
          <a:p>
            <a:r>
              <a:rPr lang="he-IL" dirty="0"/>
              <a:t>איזה תוכן מעניין את הלקוח או איך נמשוך אותו לתוך המשפך?</a:t>
            </a:r>
          </a:p>
          <a:p>
            <a:r>
              <a:rPr lang="he-IL" dirty="0"/>
              <a:t>סינון המשפך ללקוחות מסוגים שונים (לקוחות ליבה, סיווג רמת ההתעניינות במוצר)</a:t>
            </a:r>
          </a:p>
          <a:p>
            <a:r>
              <a:rPr lang="he-IL" dirty="0"/>
              <a:t>פניה ישירה עם הצעת מכר</a:t>
            </a:r>
          </a:p>
          <a:p>
            <a:endParaRPr lang="he-IL" dirty="0"/>
          </a:p>
          <a:p>
            <a:pPr>
              <a:buNone/>
            </a:pPr>
            <a:r>
              <a:rPr lang="he-IL" dirty="0"/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3901C35-F165-43A1-9A64-B0E7BE939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2305348" cy="9807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ההצעה שאי אפשר לסרב לה!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e-IL" dirty="0"/>
              <a:t>איך נגיע ללקוח שלא מכיר אותי?</a:t>
            </a:r>
          </a:p>
          <a:p>
            <a:pPr>
              <a:buNone/>
            </a:pPr>
            <a:r>
              <a:rPr lang="he-IL" dirty="0"/>
              <a:t>פילוח, בחירת פלטפורמה, </a:t>
            </a:r>
          </a:p>
          <a:p>
            <a:r>
              <a:rPr lang="he-IL" dirty="0"/>
              <a:t>איזה תוכן מעניין את הלקוח או איך נמשוך אותו לתוך המשפך?</a:t>
            </a:r>
          </a:p>
          <a:p>
            <a:r>
              <a:rPr lang="he-IL" dirty="0"/>
              <a:t>סינון המשפך ללקוחות מסוגים שונים (לקוחות ליבה, סיווג רמת ההתעניינות במוצר)</a:t>
            </a:r>
          </a:p>
          <a:p>
            <a:r>
              <a:rPr lang="he-IL" dirty="0"/>
              <a:t>פניה ישירה עם הצעת מכר</a:t>
            </a:r>
          </a:p>
          <a:p>
            <a:endParaRPr lang="he-IL" dirty="0"/>
          </a:p>
          <a:p>
            <a:pPr>
              <a:buNone/>
            </a:pPr>
            <a:r>
              <a:rPr lang="he-IL" dirty="0"/>
              <a:t>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349FBC78-C143-44D8-8871-60599BD1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0102"/>
            <a:ext cx="2627784" cy="111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תכנית תוכן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לפרוט את התכנית לצעדים מסודרים כל שבוע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5748578-B24F-48E8-BBC7-665B0ECD2A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2" t="22000" r="9051" b="10801"/>
          <a:stretch/>
        </p:blipFill>
        <p:spPr>
          <a:xfrm>
            <a:off x="549896" y="2257599"/>
            <a:ext cx="8136904" cy="345638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707CFE2E-32BF-41F2-A7FB-9B7CB65ECF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5168"/>
            <a:ext cx="2051720" cy="8728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תכנית פעולה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לפרוט את התכנית לצעדים מסודרים כל שבוע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AA045677-EC9C-402B-9FF3-0A6066296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6200" r="9838" b="30400"/>
          <a:stretch/>
        </p:blipFill>
        <p:spPr>
          <a:xfrm>
            <a:off x="505440" y="2393662"/>
            <a:ext cx="8181360" cy="2614661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BAA062F0-A6F4-4C74-846A-84288CB748B0}"/>
              </a:ext>
            </a:extLst>
          </p:cNvPr>
          <p:cNvCxnSpPr/>
          <p:nvPr/>
        </p:nvCxnSpPr>
        <p:spPr>
          <a:xfrm>
            <a:off x="456203" y="1103160"/>
            <a:ext cx="946448" cy="136815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4EC064A1-D136-47E2-92EA-DB0FE7C60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002"/>
            <a:ext cx="2411760" cy="1025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חזון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מבט צופה פני עתיד. בעסקים מושג זה מתייחס לתמונת המציאות הרצויה אותה הארגון מבקש להשיג או לקדם כחלק מן האסטרטגיה העסקית הכוללת שלו.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7108B6ED-2D4F-4456-AB3D-7DA3E935F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2865912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חזון - דוגמאות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“To build a motor car for the great multitude that everyone will be able to afford” (Ford)</a:t>
            </a:r>
          </a:p>
          <a:p>
            <a:pPr algn="l" rtl="0"/>
            <a:r>
              <a:rPr lang="en-US" dirty="0"/>
              <a:t>“To Build great planes” (Boeing)</a:t>
            </a:r>
          </a:p>
          <a:p>
            <a:pPr algn="l" rtl="0"/>
            <a:r>
              <a:rPr lang="en-US" dirty="0"/>
              <a:t>“To become the company most known for changing the worldwide poor quality image associated with Japanese products” (Sony, 1950s)</a:t>
            </a:r>
          </a:p>
          <a:p>
            <a:pPr algn="l" rtl="0"/>
            <a:r>
              <a:rPr lang="he-IL" dirty="0"/>
              <a:t>ללמד ולעזור ליזמים לשווק את עצמם לכל העולם בהצלחה</a:t>
            </a:r>
            <a:r>
              <a:rPr lang="en-US" dirty="0"/>
              <a:t> </a:t>
            </a:r>
            <a:r>
              <a:rPr lang="he-IL" dirty="0"/>
              <a:t>)</a:t>
            </a:r>
            <a:r>
              <a:rPr lang="en-US" dirty="0" err="1"/>
              <a:t>eXpert</a:t>
            </a:r>
            <a:r>
              <a:rPr lang="en-US" dirty="0"/>
              <a:t> Digital)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84E45FC-B0DE-4285-A315-44848C96E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2636"/>
            <a:ext cx="2339752" cy="99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0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חזון - דוגמאות 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dirty="0"/>
              <a:t>Google’s mission is “to organize the world’s information and make it universally accessible and useful”</a:t>
            </a:r>
          </a:p>
          <a:p>
            <a:pPr algn="l" rtl="0"/>
            <a:r>
              <a:rPr lang="en-US" dirty="0"/>
              <a:t>“The IKEA vision is to create a better everyday life for the many people. We make this possible by offering a wide range of well-designed, functional home furnishing products at prices so low that as many people as possible will be able to afford them”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CB06013C-447F-4063-B22D-C86006CEC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7272"/>
            <a:ext cx="2305348" cy="98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8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איפה העסק יהיה עוד 3 שנים?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איפה אתם חולמים שהעסק יהיה עוד 3 שנים?</a:t>
            </a:r>
          </a:p>
          <a:p>
            <a:r>
              <a:rPr lang="he-IL" dirty="0"/>
              <a:t>יעדים מדידים</a:t>
            </a:r>
          </a:p>
          <a:p>
            <a:r>
              <a:rPr lang="he-IL" dirty="0"/>
              <a:t>כמה כסף אתם רוצים להכניס בחודש?</a:t>
            </a:r>
          </a:p>
          <a:p>
            <a:r>
              <a:rPr lang="he-IL" dirty="0"/>
              <a:t>מה השאיפות הכי גדולות שלכם?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E5CE1A2-F354-4ACB-B924-12BD6FC1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002"/>
            <a:ext cx="2411760" cy="10259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איפה העסק יהיה בסוף 2022?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יעדים מדידים ופרקטיים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EEBEA37-6D02-49B8-9862-FCA846058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3902"/>
            <a:ext cx="2195736" cy="934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SWOT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e-IL" dirty="0"/>
              <a:t>פנימי</a:t>
            </a:r>
          </a:p>
          <a:p>
            <a:pPr>
              <a:buFontTx/>
              <a:buChar char="-"/>
            </a:pPr>
            <a:r>
              <a:rPr lang="he-IL" dirty="0" err="1"/>
              <a:t>חוזקות</a:t>
            </a:r>
            <a:endParaRPr lang="he-IL" dirty="0"/>
          </a:p>
          <a:p>
            <a:pPr>
              <a:buFontTx/>
              <a:buChar char="-"/>
            </a:pPr>
            <a:r>
              <a:rPr lang="he-IL" dirty="0"/>
              <a:t>חולשות</a:t>
            </a:r>
          </a:p>
          <a:p>
            <a:pPr>
              <a:buFontTx/>
              <a:buChar char="-"/>
            </a:pPr>
            <a:endParaRPr lang="he-IL" dirty="0"/>
          </a:p>
          <a:p>
            <a:pPr>
              <a:buNone/>
            </a:pPr>
            <a:r>
              <a:rPr lang="he-IL" dirty="0"/>
              <a:t>חיצוני</a:t>
            </a:r>
          </a:p>
          <a:p>
            <a:pPr>
              <a:buFontTx/>
              <a:buChar char="-"/>
            </a:pPr>
            <a:r>
              <a:rPr lang="he-IL" dirty="0"/>
              <a:t>הזדמנויות</a:t>
            </a:r>
          </a:p>
          <a:p>
            <a:pPr>
              <a:buFontTx/>
              <a:buChar char="-"/>
            </a:pPr>
            <a:r>
              <a:rPr lang="he-IL" dirty="0"/>
              <a:t>איומים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https://www.expert-digital.co.il/alternative-to-swot-analysis/</a:t>
            </a:r>
            <a:endParaRPr lang="en-US" dirty="0"/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D96DBAA0-BC82-4353-8C36-8DBF02EB5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2002"/>
            <a:ext cx="2411760" cy="10259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מי קהל היעד?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גיל</a:t>
            </a:r>
          </a:p>
          <a:p>
            <a:r>
              <a:rPr lang="he-IL" dirty="0"/>
              <a:t>מין</a:t>
            </a:r>
          </a:p>
          <a:p>
            <a:r>
              <a:rPr lang="he-IL" dirty="0"/>
              <a:t>תחומי עניין</a:t>
            </a:r>
          </a:p>
          <a:p>
            <a:r>
              <a:rPr lang="he-IL" dirty="0"/>
              <a:t>איזור גיאוגרפי</a:t>
            </a:r>
          </a:p>
          <a:p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3F0DC7D-7719-4D68-A806-52DA2B6E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6" t="29000" r="46850" b="10800"/>
          <a:stretch/>
        </p:blipFill>
        <p:spPr>
          <a:xfrm>
            <a:off x="0" y="2204864"/>
            <a:ext cx="2736304" cy="3096344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BB36175-A42A-434B-B353-9D498E2EF2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76" t="23400" r="31888" b="24800"/>
          <a:stretch/>
        </p:blipFill>
        <p:spPr>
          <a:xfrm>
            <a:off x="5657574" y="5177753"/>
            <a:ext cx="3506130" cy="1684764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BB25973-9E1C-449E-AEFE-952D026DC3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75" t="24800" r="54180" b="9401"/>
          <a:stretch/>
        </p:blipFill>
        <p:spPr>
          <a:xfrm>
            <a:off x="3138496" y="4340357"/>
            <a:ext cx="1935482" cy="239223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36D498EC-56BF-428F-B411-6B472D0D43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476" t="20695" r="31888" b="7350"/>
          <a:stretch/>
        </p:blipFill>
        <p:spPr>
          <a:xfrm>
            <a:off x="0" y="142415"/>
            <a:ext cx="3089830" cy="2062449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F24EFA15-CABA-46B7-ADCD-020E78AA01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26" t="20695" r="42913" b="6600"/>
          <a:stretch/>
        </p:blipFill>
        <p:spPr>
          <a:xfrm>
            <a:off x="2950673" y="1574781"/>
            <a:ext cx="2771438" cy="282211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4106D28A-6F3F-411D-BC7E-2FF17F54CA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1108"/>
            <a:ext cx="2554900" cy="108689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dirty="0"/>
              <a:t>איפה הלקוח שלי נמצא בפירמידת הצרכים של מאסלו?</a:t>
            </a:r>
          </a:p>
        </p:txBody>
      </p:sp>
      <p:pic>
        <p:nvPicPr>
          <p:cNvPr id="7" name="מציין מיקום תוכן 6">
            <a:extLst>
              <a:ext uri="{FF2B5EF4-FFF2-40B4-BE49-F238E27FC236}">
                <a16:creationId xmlns:a16="http://schemas.microsoft.com/office/drawing/2014/main" id="{B0895278-C66F-4FCF-A047-65890C3F4B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53575" y="1421830"/>
            <a:ext cx="6034617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DE866D-F687-468D-936D-3214980CC4D4}"/>
              </a:ext>
            </a:extLst>
          </p:cNvPr>
          <p:cNvSpPr txBox="1"/>
          <p:nvPr/>
        </p:nvSpPr>
        <p:spPr>
          <a:xfrm>
            <a:off x="1875674" y="2559017"/>
            <a:ext cx="12827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מימוש עצמי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1ED1FA-B14E-4074-ACC8-B25747933661}"/>
              </a:ext>
            </a:extLst>
          </p:cNvPr>
          <p:cNvSpPr txBox="1"/>
          <p:nvPr/>
        </p:nvSpPr>
        <p:spPr>
          <a:xfrm>
            <a:off x="263593" y="3435171"/>
            <a:ext cx="26997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כבוד, קבלת הערכה מהחברה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80595-75F0-4176-A9F6-6C6A8149A9E3}"/>
              </a:ext>
            </a:extLst>
          </p:cNvPr>
          <p:cNvSpPr txBox="1"/>
          <p:nvPr/>
        </p:nvSpPr>
        <p:spPr>
          <a:xfrm>
            <a:off x="519642" y="4184904"/>
            <a:ext cx="230704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חיבור לקהילה חברתית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CBEF56-F735-4EEC-8383-394E0E66D263}"/>
              </a:ext>
            </a:extLst>
          </p:cNvPr>
          <p:cNvSpPr txBox="1"/>
          <p:nvPr/>
        </p:nvSpPr>
        <p:spPr>
          <a:xfrm>
            <a:off x="1418672" y="4731798"/>
            <a:ext cx="12811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ביטחון אישי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AAA3BF-1ADE-415B-B88C-8BB6308E4E3B}"/>
              </a:ext>
            </a:extLst>
          </p:cNvPr>
          <p:cNvSpPr txBox="1"/>
          <p:nvPr/>
        </p:nvSpPr>
        <p:spPr>
          <a:xfrm>
            <a:off x="0" y="5278692"/>
            <a:ext cx="251703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b="1" dirty="0"/>
              <a:t>צרכים פיזיולוגים בסיסיים</a:t>
            </a:r>
          </a:p>
        </p:txBody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423B3102-8765-4E4B-B5F6-4ED468EAB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93268"/>
            <a:ext cx="2267744" cy="96473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46193</TotalTime>
  <Words>494</Words>
  <Application>Microsoft Office PowerPoint</Application>
  <PresentationFormat>‫הצגה על המסך (4:3)</PresentationFormat>
  <Paragraphs>82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Rubik</vt:lpstr>
      <vt:lpstr>ערכת נושא Office</vt:lpstr>
      <vt:lpstr>בניית תכנית אסטרטגית לשיווק דיגיטלי</vt:lpstr>
      <vt:lpstr>חזון </vt:lpstr>
      <vt:lpstr>חזון - דוגמאות </vt:lpstr>
      <vt:lpstr>חזון - דוגמאות </vt:lpstr>
      <vt:lpstr>איפה העסק יהיה עוד 3 שנים?</vt:lpstr>
      <vt:lpstr>איפה העסק יהיה בסוף 2022?</vt:lpstr>
      <vt:lpstr>SWOT</vt:lpstr>
      <vt:lpstr>מי קהל היעד?</vt:lpstr>
      <vt:lpstr>איפה הלקוח שלי נמצא בפירמידת הצרכים של מאסלו?</vt:lpstr>
      <vt:lpstr>למה לי?</vt:lpstr>
      <vt:lpstr>מתחרים</vt:lpstr>
      <vt:lpstr>מה המשאבים העומדים לרשותי?</vt:lpstr>
      <vt:lpstr>הגשר/משפך שיווקי</vt:lpstr>
      <vt:lpstr>הגשר/משפך שיווקי</vt:lpstr>
      <vt:lpstr>ההצעה שאי אפשר לסרב לה!</vt:lpstr>
      <vt:lpstr>תכנית תוכן</vt:lpstr>
      <vt:lpstr>תכנית פעולה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בניית תכנית אסטרטגית לשיווק דיגיטלי</dc:title>
  <dc:creator>Yair Koren</dc:creator>
  <cp:lastModifiedBy>yairkoren10 yairkoren10</cp:lastModifiedBy>
  <cp:revision>21</cp:revision>
  <dcterms:created xsi:type="dcterms:W3CDTF">2017-11-08T14:48:23Z</dcterms:created>
  <dcterms:modified xsi:type="dcterms:W3CDTF">2022-03-21T15:27:13Z</dcterms:modified>
</cp:coreProperties>
</file>